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11"/>
  </p:notesMasterIdLst>
  <p:handoutMasterIdLst>
    <p:handoutMasterId r:id="rId12"/>
  </p:handoutMasterIdLst>
  <p:sldIdLst>
    <p:sldId id="256" r:id="rId2"/>
    <p:sldId id="259" r:id="rId3"/>
    <p:sldId id="262" r:id="rId4"/>
    <p:sldId id="258" r:id="rId5"/>
    <p:sldId id="261" r:id="rId6"/>
    <p:sldId id="264" r:id="rId7"/>
    <p:sldId id="265" r:id="rId8"/>
    <p:sldId id="266" r:id="rId9"/>
    <p:sldId id="263" r:id="rId10"/>
  </p:sldIdLst>
  <p:sldSz cx="9004300" cy="6362700"/>
  <p:notesSz cx="6797675" cy="9929813"/>
  <p:defaultTextStyle>
    <a:defPPr>
      <a:defRPr lang="ko-KR"/>
    </a:defPPr>
    <a:lvl1pPr marL="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1pPr>
    <a:lvl2pPr marL="43903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2pPr>
    <a:lvl3pPr marL="878063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3pPr>
    <a:lvl4pPr marL="1317095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4pPr>
    <a:lvl5pPr marL="1756127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5pPr>
    <a:lvl6pPr marL="2195159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6pPr>
    <a:lvl7pPr marL="2634190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7pPr>
    <a:lvl8pPr marL="3073222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8pPr>
    <a:lvl9pPr marL="3512254" algn="l" defTabSz="878063" rtl="0" eaLnBrk="1" latinLnBrk="1" hangingPunct="1">
      <a:defRPr sz="17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04">
          <p15:clr>
            <a:srgbClr val="A4A3A4"/>
          </p15:clr>
        </p15:guide>
        <p15:guide id="2" pos="283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8" userDrawn="1">
          <p15:clr>
            <a:srgbClr val="A4A3A4"/>
          </p15:clr>
        </p15:guide>
        <p15:guide id="2" pos="2142" userDrawn="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9EDF4"/>
    <a:srgbClr val="F5F5F5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1003" autoAdjust="0"/>
    <p:restoredTop sz="94622" autoAdjust="0"/>
  </p:normalViewPr>
  <p:slideViewPr>
    <p:cSldViewPr snapToObjects="1">
      <p:cViewPr varScale="1">
        <p:scale>
          <a:sx n="96" d="100"/>
          <a:sy n="96" d="100"/>
        </p:scale>
        <p:origin x="78" y="702"/>
      </p:cViewPr>
      <p:guideLst>
        <p:guide orient="horz" pos="2004"/>
        <p:guide pos="283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Objects="1">
      <p:cViewPr varScale="1">
        <p:scale>
          <a:sx n="87" d="100"/>
          <a:sy n="87" d="100"/>
        </p:scale>
        <p:origin x="-3834" y="-90"/>
      </p:cViewPr>
      <p:guideLst>
        <p:guide orient="horz" pos="3128"/>
        <p:guide pos="2142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AF7E6906-A11A-4CF3-B85D-92AB5EFF1D2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50443" y="1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/>
          <a:lstStyle>
            <a:lvl1pPr algn="r">
              <a:defRPr sz="1300"/>
            </a:lvl1pPr>
          </a:lstStyle>
          <a:p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765175" y="744538"/>
            <a:ext cx="5267325" cy="37242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5555" tIns="47778" rIns="95555" bIns="47778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79768" y="4716662"/>
            <a:ext cx="5438140" cy="4468416"/>
          </a:xfrm>
          <a:prstGeom prst="rect">
            <a:avLst/>
          </a:prstGeom>
        </p:spPr>
        <p:txBody>
          <a:bodyPr vert="horz" lIns="95555" tIns="47778" rIns="95555" bIns="47778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50443" y="9431600"/>
            <a:ext cx="2945659" cy="496491"/>
          </a:xfrm>
          <a:prstGeom prst="rect">
            <a:avLst/>
          </a:prstGeom>
        </p:spPr>
        <p:txBody>
          <a:bodyPr vert="horz" lIns="95555" tIns="47778" rIns="95555" bIns="47778" rtlCol="0" anchor="b"/>
          <a:lstStyle>
            <a:lvl1pPr algn="r">
              <a:defRPr sz="1300"/>
            </a:lvl1pPr>
          </a:lstStyle>
          <a:p>
            <a:fld id="{C51BA8D5-111B-4A5C-B147-FDC173335DB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3701055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6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46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10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1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4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5" algn="l" defTabSz="914364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각 삼각형 9"/>
          <p:cNvSpPr/>
          <p:nvPr/>
        </p:nvSpPr>
        <p:spPr>
          <a:xfrm>
            <a:off x="-2" y="4327292"/>
            <a:ext cx="9011281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제목 8"/>
          <p:cNvSpPr>
            <a:spLocks noGrp="1"/>
          </p:cNvSpPr>
          <p:nvPr>
            <p:ph type="ctrTitle"/>
          </p:nvPr>
        </p:nvSpPr>
        <p:spPr>
          <a:xfrm>
            <a:off x="675323" y="1626025"/>
            <a:ext cx="7653655" cy="1697612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6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7" name="부제목 16"/>
          <p:cNvSpPr>
            <a:spLocks noGrp="1"/>
          </p:cNvSpPr>
          <p:nvPr>
            <p:ph type="subTitle" idx="1"/>
          </p:nvPr>
        </p:nvSpPr>
        <p:spPr>
          <a:xfrm>
            <a:off x="675323" y="3350769"/>
            <a:ext cx="7653655" cy="1113059"/>
          </a:xfrm>
        </p:spPr>
        <p:txBody>
          <a:bodyPr lIns="43905" rIns="43905"/>
          <a:lstStyle>
            <a:lvl1pPr marL="0" marR="61467" indent="0" algn="r">
              <a:buNone/>
              <a:defRPr>
                <a:solidFill>
                  <a:schemeClr val="tx2"/>
                </a:solidFill>
              </a:defRPr>
            </a:lvl1pPr>
            <a:lvl2pPr marL="439049" indent="0" algn="ctr">
              <a:buNone/>
            </a:lvl2pPr>
            <a:lvl3pPr marL="878098" indent="0" algn="ctr">
              <a:buNone/>
            </a:lvl3pPr>
            <a:lvl4pPr marL="1317147" indent="0" algn="ctr">
              <a:buNone/>
            </a:lvl4pPr>
            <a:lvl5pPr marL="1756197" indent="0" algn="ctr">
              <a:buNone/>
            </a:lvl5pPr>
            <a:lvl6pPr marL="2195246" indent="0" algn="ctr">
              <a:buNone/>
            </a:lvl6pPr>
            <a:lvl7pPr marL="2634295" indent="0" algn="ctr">
              <a:buNone/>
            </a:lvl7pPr>
            <a:lvl8pPr marL="3073344" indent="0" algn="ctr">
              <a:buNone/>
            </a:lvl8pPr>
            <a:lvl9pPr marL="3512393" indent="0" algn="ctr">
              <a:buNone/>
            </a:lvl9pPr>
            <a:extLst/>
          </a:lstStyle>
          <a:p>
            <a:r>
              <a:rPr kumimoji="0" lang="ko-KR" altLang="en-US" smtClean="0"/>
              <a:t>마스터 부제목 스타일 편집</a:t>
            </a:r>
            <a:endParaRPr kumimoji="0" lang="en-US"/>
          </a:p>
        </p:txBody>
      </p:sp>
      <p:grpSp>
        <p:nvGrpSpPr>
          <p:cNvPr id="2" name="그룹 1"/>
          <p:cNvGrpSpPr/>
          <p:nvPr/>
        </p:nvGrpSpPr>
        <p:grpSpPr>
          <a:xfrm>
            <a:off x="-3707" y="4595283"/>
            <a:ext cx="9008007" cy="1773993"/>
            <a:chOff x="-3765" y="4832896"/>
            <a:chExt cx="9147765" cy="2032192"/>
          </a:xfrm>
        </p:grpSpPr>
        <p:sp>
          <p:nvSpPr>
            <p:cNvPr id="7" name="자유형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자유형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자유형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직선 연결선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날짜 개체 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6106B610-A278-431F-B950-0FAF81F37424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19" name="바닥글 개체 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1374345"/>
            <a:ext cx="8103870" cy="4069299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C2F31-BEFC-4349-91A9-091C0DF6BF6A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739452" y="254806"/>
            <a:ext cx="1750314" cy="5188839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0215" y="254806"/>
            <a:ext cx="6227974" cy="5188838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D2CC0-327C-480F-A9EE-8A0B98F529B3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7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1A41E-C1BC-4332-AAB2-99E1417D7701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11340" y="983177"/>
            <a:ext cx="7653655" cy="169672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6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3862783" y="2719977"/>
            <a:ext cx="4502150" cy="1349813"/>
          </a:xfrm>
        </p:spPr>
        <p:txBody>
          <a:bodyPr lIns="87810" rIns="87810" anchor="t"/>
          <a:lstStyle>
            <a:lvl1pPr marL="0" indent="0" algn="l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7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3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FB412C-9483-4365-BC05-DF3FACBC4D47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갈매기형 수장 6"/>
          <p:cNvSpPr/>
          <p:nvPr/>
        </p:nvSpPr>
        <p:spPr>
          <a:xfrm>
            <a:off x="3581120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갈매기형 수장 7"/>
          <p:cNvSpPr/>
          <p:nvPr/>
        </p:nvSpPr>
        <p:spPr>
          <a:xfrm>
            <a:off x="3397552" y="2788410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0215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7186" y="1374344"/>
            <a:ext cx="3976899" cy="4199088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1900"/>
            </a:lvl3pPr>
            <a:lvl4pPr>
              <a:defRPr sz="1700"/>
            </a:lvl4pPr>
            <a:lvl5pPr>
              <a:defRPr sz="17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159595-508A-404B-8309-6EB718C7E3DC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8" name="제목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pic>
        <p:nvPicPr>
          <p:cNvPr id="9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비교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0215" y="253330"/>
            <a:ext cx="8103870" cy="106045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0215" y="5019463"/>
            <a:ext cx="3978463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3"/>
          </p:nvPr>
        </p:nvSpPr>
        <p:spPr>
          <a:xfrm>
            <a:off x="4574061" y="5019463"/>
            <a:ext cx="3980026" cy="706967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75620" anchor="ctr"/>
          <a:lstStyle>
            <a:lvl1pPr marL="0" indent="0">
              <a:buNone/>
              <a:defRPr sz="2300" b="0">
                <a:solidFill>
                  <a:schemeClr val="bg1"/>
                </a:solidFill>
              </a:defRPr>
            </a:lvl1pPr>
            <a:lvl2pPr>
              <a:buNone/>
              <a:defRPr sz="1900" b="1"/>
            </a:lvl2pPr>
            <a:lvl3pPr>
              <a:buNone/>
              <a:defRPr sz="1700" b="1"/>
            </a:lvl3pPr>
            <a:lvl4pPr>
              <a:buNone/>
              <a:defRPr sz="1500" b="1"/>
            </a:lvl4pPr>
            <a:lvl5pPr>
              <a:buNone/>
              <a:defRPr sz="1500" b="1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5" name="내용 개체 틀 4"/>
          <p:cNvSpPr>
            <a:spLocks noGrp="1"/>
          </p:cNvSpPr>
          <p:nvPr>
            <p:ph sz="quarter" idx="2"/>
          </p:nvPr>
        </p:nvSpPr>
        <p:spPr>
          <a:xfrm>
            <a:off x="450215" y="1339984"/>
            <a:ext cx="3978463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574060" y="1339984"/>
            <a:ext cx="3980026" cy="3657080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300"/>
            </a:lvl1pPr>
            <a:lvl2pPr>
              <a:defRPr sz="1900"/>
            </a:lvl2pPr>
            <a:lvl3pPr>
              <a:defRPr sz="1700"/>
            </a:lvl3pPr>
            <a:lvl4pPr>
              <a:defRPr sz="1500"/>
            </a:lvl4pPr>
            <a:lvl5pPr>
              <a:defRPr sz="15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C6BAA-9564-4919-9ED5-C6ECD2521DA9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10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BA6AE1-778F-46AE-B8C8-36E0F1F3B2EC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8B3B0C-4297-4322-9A9A-2D1909B8C84B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캡션 있는 콘텐츠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900430" y="4524587"/>
            <a:ext cx="7367471" cy="42418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4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4352078" y="4968345"/>
            <a:ext cx="3913869" cy="848360"/>
          </a:xfrm>
        </p:spPr>
        <p:txBody>
          <a:bodyPr/>
          <a:lstStyle>
            <a:lvl1pPr marL="0" indent="0" algn="r">
              <a:buNone/>
              <a:defRPr sz="15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1"/>
          </p:nvPr>
        </p:nvSpPr>
        <p:spPr>
          <a:xfrm>
            <a:off x="900430" y="254508"/>
            <a:ext cx="7365517" cy="4241800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300"/>
            </a:lvl3pPr>
            <a:lvl4pPr>
              <a:defRPr sz="1900"/>
            </a:lvl4pPr>
            <a:lvl5pPr>
              <a:defRPr sz="1900"/>
            </a:lvl5pPr>
            <a:extLst/>
          </a:lstStyle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624258" y="5945148"/>
            <a:ext cx="1890903" cy="339344"/>
          </a:xfrm>
        </p:spPr>
        <p:txBody>
          <a:bodyPr/>
          <a:lstStyle/>
          <a:p>
            <a:fld id="{5F4F8185-85A6-4262-A5E5-C70BEAE49957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pic>
        <p:nvPicPr>
          <p:cNvPr id="8" name="Picture 2" descr="C:\Users\user\Desktop\로고(cs).png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862190" y="5917655"/>
            <a:ext cx="3114078" cy="276596"/>
          </a:xfrm>
          <a:prstGeom prst="rect">
            <a:avLst/>
          </a:prstGeom>
          <a:noFill/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123797" y="5050268"/>
            <a:ext cx="7053368" cy="601415"/>
          </a:xfrm>
          <a:noFill/>
        </p:spPr>
        <p:txBody>
          <a:bodyPr lIns="87810" tIns="0" rIns="87810" anchor="t"/>
          <a:lstStyle>
            <a:lvl1pPr marL="0" marR="17562" indent="0" algn="r"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225108" y="176248"/>
            <a:ext cx="8554085" cy="4072128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100"/>
            </a:lvl1pPr>
            <a:extLst/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C59DFFA5-89EF-4986-8222-9CB38D03A95E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4313155" y="5945148"/>
            <a:ext cx="2314768" cy="33875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25108" y="4513752"/>
            <a:ext cx="7952057" cy="522035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29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8" name="자유형 7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9" name="자유형 8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0" name="직각 삼각형 9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직선 연결선 10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갈매기형 수장 11"/>
          <p:cNvSpPr/>
          <p:nvPr/>
        </p:nvSpPr>
        <p:spPr>
          <a:xfrm>
            <a:off x="8531744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갈매기형 수장 12"/>
          <p:cNvSpPr/>
          <p:nvPr/>
        </p:nvSpPr>
        <p:spPr>
          <a:xfrm>
            <a:off x="8348176" y="4628164"/>
            <a:ext cx="180086" cy="21209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87810" tIns="43905" rIns="87810" bIns="43905"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자유형 12"/>
          <p:cNvSpPr>
            <a:spLocks/>
          </p:cNvSpPr>
          <p:nvPr/>
        </p:nvSpPr>
        <p:spPr bwMode="auto">
          <a:xfrm>
            <a:off x="705491" y="4640739"/>
            <a:ext cx="3743917" cy="133888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2" name="자유형 11"/>
          <p:cNvSpPr>
            <a:spLocks/>
          </p:cNvSpPr>
          <p:nvPr/>
        </p:nvSpPr>
        <p:spPr bwMode="auto">
          <a:xfrm>
            <a:off x="-52742" y="5367216"/>
            <a:ext cx="3743917" cy="77766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87810" tIns="43905" rIns="87810" bIns="43905" anchor="t" compatLnSpc="1"/>
          <a:lstStyle/>
          <a:p>
            <a:endParaRPr kumimoji="0" lang="en-US"/>
          </a:p>
        </p:txBody>
      </p:sp>
      <p:sp>
        <p:nvSpPr>
          <p:cNvPr id="14" name="직각 삼각형 13"/>
          <p:cNvSpPr>
            <a:spLocks/>
          </p:cNvSpPr>
          <p:nvPr/>
        </p:nvSpPr>
        <p:spPr bwMode="auto">
          <a:xfrm>
            <a:off x="-5950" y="5372996"/>
            <a:ext cx="3350334" cy="1002805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87810" tIns="43905" rIns="87810" bIns="43905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직선 연결선 14"/>
          <p:cNvCxnSpPr/>
          <p:nvPr/>
        </p:nvCxnSpPr>
        <p:spPr>
          <a:xfrm>
            <a:off x="-9095" y="5369735"/>
            <a:ext cx="3353480" cy="1006066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제목 개체 틀 8"/>
          <p:cNvSpPr>
            <a:spLocks noGrp="1"/>
          </p:cNvSpPr>
          <p:nvPr>
            <p:ph type="title"/>
          </p:nvPr>
        </p:nvSpPr>
        <p:spPr>
          <a:xfrm>
            <a:off x="450215" y="254803"/>
            <a:ext cx="8103870" cy="1060450"/>
          </a:xfrm>
          <a:prstGeom prst="rect">
            <a:avLst/>
          </a:prstGeom>
        </p:spPr>
        <p:txBody>
          <a:bodyPr vert="horz" lIns="87810" tIns="43905" rIns="87810" bIns="43905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0" name="텍스트 개체 틀 29"/>
          <p:cNvSpPr>
            <a:spLocks noGrp="1"/>
          </p:cNvSpPr>
          <p:nvPr>
            <p:ph type="body" idx="1"/>
          </p:nvPr>
        </p:nvSpPr>
        <p:spPr>
          <a:xfrm>
            <a:off x="450215" y="1374344"/>
            <a:ext cx="8103870" cy="4199088"/>
          </a:xfrm>
          <a:prstGeom prst="rect">
            <a:avLst/>
          </a:prstGeom>
        </p:spPr>
        <p:txBody>
          <a:bodyPr vert="horz" lIns="87810" tIns="43905" rIns="87810" bIns="43905">
            <a:normAutofit/>
          </a:bodyPr>
          <a:lstStyle/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smtClean="0"/>
              <a:t>둘째 수준</a:t>
            </a:r>
          </a:p>
          <a:p>
            <a:pPr lvl="2" eaLnBrk="1" latinLnBrk="0" hangingPunct="1"/>
            <a:r>
              <a:rPr kumimoji="0" lang="ko-KR" altLang="en-US" smtClean="0"/>
              <a:t>셋째 수준</a:t>
            </a:r>
          </a:p>
          <a:p>
            <a:pPr lvl="3" eaLnBrk="1" latinLnBrk="0" hangingPunct="1"/>
            <a:r>
              <a:rPr kumimoji="0" lang="ko-KR" altLang="en-US" smtClean="0"/>
              <a:t>넷째 수준</a:t>
            </a:r>
          </a:p>
          <a:p>
            <a:pPr lvl="4" eaLnBrk="1" latinLnBrk="0" hangingPunct="1"/>
            <a:r>
              <a:rPr kumimoji="0" lang="ko-KR" altLang="en-US" smtClean="0"/>
              <a:t>다섯째 수준</a:t>
            </a:r>
            <a:endParaRPr kumimoji="0" lang="en-US"/>
          </a:p>
        </p:txBody>
      </p:sp>
      <p:sp>
        <p:nvSpPr>
          <p:cNvPr id="10" name="날짜 개체 틀 9"/>
          <p:cNvSpPr>
            <a:spLocks noGrp="1"/>
          </p:cNvSpPr>
          <p:nvPr>
            <p:ph type="dt" sz="half" idx="2"/>
          </p:nvPr>
        </p:nvSpPr>
        <p:spPr>
          <a:xfrm>
            <a:off x="6624258" y="5945148"/>
            <a:ext cx="1890903" cy="339344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010AA533-3A7D-4E70-A3D1-757EE7964EA9}" type="datetime1">
              <a:rPr lang="ko-KR" altLang="en-US" smtClean="0"/>
              <a:pPr/>
              <a:t>2019-09-19</a:t>
            </a:fld>
            <a:endParaRPr lang="ko-KR" altLang="en-US"/>
          </a:p>
        </p:txBody>
      </p:sp>
      <p:sp>
        <p:nvSpPr>
          <p:cNvPr id="22" name="바닥글 개체 틀 21"/>
          <p:cNvSpPr>
            <a:spLocks noGrp="1"/>
          </p:cNvSpPr>
          <p:nvPr>
            <p:ph type="ftr" sz="quarter" idx="3"/>
          </p:nvPr>
        </p:nvSpPr>
        <p:spPr>
          <a:xfrm>
            <a:off x="4313155" y="5945148"/>
            <a:ext cx="2314768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ko-KR" altLang="en-US"/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4"/>
          </p:nvPr>
        </p:nvSpPr>
        <p:spPr>
          <a:xfrm>
            <a:off x="8515161" y="5945148"/>
            <a:ext cx="360172" cy="338755"/>
          </a:xfrm>
          <a:prstGeom prst="rect">
            <a:avLst/>
          </a:prstGeom>
        </p:spPr>
        <p:txBody>
          <a:bodyPr vert="horz" lIns="87810" tIns="43905" rIns="87810" bIns="43905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DA0A6DB3-B521-458F-9EFF-DC0A9EC5B5D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hdr="0" ftr="0" dt="0"/>
  <p:txStyles>
    <p:titleStyle>
      <a:lvl1pPr algn="l" rtl="0" eaLnBrk="1" latinLnBrk="1" hangingPunct="1">
        <a:spcBef>
          <a:spcPct val="0"/>
        </a:spcBef>
        <a:buNone/>
        <a:defRPr kumimoji="0" sz="39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51239" indent="-245868" algn="l" rtl="0" eaLnBrk="1" latinLnBrk="1" hangingPunct="1">
        <a:spcBef>
          <a:spcPts val="384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597107" indent="-219525" algn="l" rtl="0" eaLnBrk="1" latinLnBrk="1" hangingPunct="1">
        <a:spcBef>
          <a:spcPts val="311"/>
        </a:spcBef>
        <a:buClr>
          <a:schemeClr val="accent1"/>
        </a:buClr>
        <a:buFont typeface="Verdana"/>
        <a:buChar char="◦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825412" indent="-219525" algn="l" rtl="0" eaLnBrk="1" latinLnBrk="1" hangingPunct="1">
        <a:spcBef>
          <a:spcPts val="336"/>
        </a:spcBef>
        <a:buClr>
          <a:schemeClr val="accent2"/>
        </a:buClr>
        <a:buSzPct val="100000"/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623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317147" indent="-219525" algn="l" rtl="0" eaLnBrk="1" latinLnBrk="1" hangingPunct="1">
        <a:spcBef>
          <a:spcPts val="336"/>
        </a:spcBef>
        <a:buClr>
          <a:schemeClr val="accent2"/>
        </a:buClr>
        <a:buFont typeface="Wingdings 2"/>
        <a:buChar char="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5pPr>
      <a:lvl6pPr marL="1536672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1756197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1975721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195246" indent="-219525" algn="l" rtl="0" eaLnBrk="1" latinLnBrk="1" hangingPunct="1">
        <a:spcBef>
          <a:spcPts val="336"/>
        </a:spcBef>
        <a:buClr>
          <a:schemeClr val="accent3"/>
        </a:buClr>
        <a:buFont typeface="Wingdings 2"/>
        <a:buChar char=""/>
        <a:defRPr kumimoji="0" sz="15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39049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878098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1714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756197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195246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634295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073344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512393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untitledtblog.tistory.com/151" TargetMode="Externa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930250" y="1466838"/>
            <a:ext cx="7215238" cy="1071570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algn="ctr"/>
            <a:r>
              <a:rPr lang="ko-KR" altLang="en-US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프로그래밍 언어 활용</a:t>
            </a:r>
            <a:endParaRPr lang="en-US" altLang="ko-KR" sz="2800" b="1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0070C0"/>
              </a:solidFill>
            </a:endParaRPr>
          </a:p>
          <a:p>
            <a:pPr algn="ctr"/>
            <a:r>
              <a:rPr lang="en-US" altLang="ko-KR" sz="2800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0070C0"/>
                </a:solidFill>
              </a:rPr>
              <a:t>(2001020215_15v3)</a:t>
            </a:r>
          </a:p>
          <a:p>
            <a:pPr algn="ctr"/>
            <a:endParaRPr lang="ko-KR" altLang="en-US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1858944" y="3038474"/>
            <a:ext cx="6072230" cy="1071570"/>
          </a:xfrm>
          <a:prstGeom prst="rect">
            <a:avLst/>
          </a:prstGeom>
          <a:noFill/>
        </p:spPr>
        <p:txBody>
          <a:bodyPr wrap="square" lIns="91436" tIns="45718" rIns="91436" bIns="45718" rtlCol="0">
            <a:noAutofit/>
          </a:bodyPr>
          <a:lstStyle/>
          <a:p>
            <a:pPr marL="342887" indent="-342887">
              <a:buAutoNum type="arabicPeriod"/>
            </a:pPr>
            <a:r>
              <a:rPr lang="ko-KR" altLang="en-US" sz="4400" b="1" dirty="0" smtClean="0">
                <a:solidFill>
                  <a:srgbClr val="002060"/>
                </a:solidFill>
              </a:rPr>
              <a:t>기본 문법 활용하기     </a:t>
            </a:r>
            <a:endParaRPr lang="en-US" altLang="ko-KR" sz="4400" b="1" dirty="0" smtClean="0">
              <a:solidFill>
                <a:srgbClr val="002060"/>
              </a:solidFill>
            </a:endParaRPr>
          </a:p>
          <a:p>
            <a:pPr algn="ctr"/>
            <a:endParaRPr lang="ko-KR" altLang="en-US" sz="44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gradFill>
                <a:gsLst>
                  <a:gs pos="0">
                    <a:schemeClr val="tx1">
                      <a:lumMod val="95000"/>
                      <a:lumOff val="5000"/>
                    </a:schemeClr>
                  </a:gs>
                  <a:gs pos="48000">
                    <a:schemeClr val="tx1">
                      <a:lumMod val="50000"/>
                      <a:lumOff val="50000"/>
                    </a:schemeClr>
                  </a:gs>
                  <a:gs pos="99000">
                    <a:schemeClr val="tx1">
                      <a:lumMod val="95000"/>
                      <a:lumOff val="5000"/>
                    </a:schemeClr>
                  </a:gs>
                </a:gsLst>
                <a:lin ang="5400000" scaled="0"/>
              </a:gradFill>
            </a:endParaRPr>
          </a:p>
        </p:txBody>
      </p:sp>
      <p:pic>
        <p:nvPicPr>
          <p:cNvPr id="14" name="Picture 2" descr="C:\Users\user\Desktop\로고(cs)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01820" y="5253052"/>
            <a:ext cx="4986286" cy="442886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42526827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2</a:t>
            </a:fld>
            <a:endParaRPr kumimoji="0" lang="en-US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0043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1621830" y="5257428"/>
            <a:ext cx="6786610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출처</a:t>
            </a:r>
            <a:r>
              <a:rPr lang="en-US" altLang="ko-KR" dirty="0" smtClean="0"/>
              <a:t>: </a:t>
            </a:r>
            <a:r>
              <a:rPr lang="en-US" altLang="ko-KR" dirty="0" smtClean="0">
                <a:hlinkClick r:id="rId2"/>
              </a:rPr>
              <a:t>https://untitledtblog.tistory.com/151</a:t>
            </a:r>
            <a:r>
              <a:rPr lang="ko-KR" altLang="en-US" dirty="0" smtClean="0"/>
              <a:t> </a:t>
            </a:r>
            <a:r>
              <a:rPr lang="en-US" altLang="ko-KR" dirty="0" smtClean="0"/>
              <a:t>[Untitled]</a:t>
            </a:r>
            <a:endParaRPr lang="ko-KR" altLang="en-US" dirty="0"/>
          </a:p>
        </p:txBody>
      </p:sp>
      <p:pic>
        <p:nvPicPr>
          <p:cNvPr id="9" name="그림 8" descr="2019-2-t=TIOBE 프로그래밍 언어순위.png"/>
          <p:cNvPicPr>
            <a:picLocks noChangeAspect="1"/>
          </p:cNvPicPr>
          <p:nvPr/>
        </p:nvPicPr>
        <p:blipFill rotWithShape="1">
          <a:blip r:embed="rId3"/>
          <a:srcRect l="-55" t="-1785" r="332" b="66112"/>
          <a:stretch/>
        </p:blipFill>
        <p:spPr>
          <a:xfrm>
            <a:off x="457827" y="1021110"/>
            <a:ext cx="8364803" cy="4176464"/>
          </a:xfrm>
          <a:prstGeom prst="rect">
            <a:avLst/>
          </a:prstGeom>
        </p:spPr>
      </p:pic>
      <p:sp>
        <p:nvSpPr>
          <p:cNvPr id="13" name="타원 12"/>
          <p:cNvSpPr/>
          <p:nvPr/>
        </p:nvSpPr>
        <p:spPr>
          <a:xfrm>
            <a:off x="930250" y="180954"/>
            <a:ext cx="7358114" cy="714380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smtClean="0">
                <a:solidFill>
                  <a:schemeClr val="tx1"/>
                </a:solidFill>
              </a:rPr>
              <a:t>2019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년 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2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월 </a:t>
            </a:r>
            <a:r>
              <a:rPr lang="en-US" altLang="ko-KR" sz="2000" b="1" dirty="0" smtClean="0">
                <a:solidFill>
                  <a:schemeClr val="tx1"/>
                </a:solidFill>
              </a:rPr>
              <a:t>TIOBE </a:t>
            </a:r>
            <a:r>
              <a:rPr lang="ko-KR" altLang="en-US" sz="2000" b="1" dirty="0" smtClean="0">
                <a:solidFill>
                  <a:schemeClr val="tx1"/>
                </a:solidFill>
              </a:rPr>
              <a:t>프로그래밍 언어 순위</a:t>
            </a:r>
          </a:p>
        </p:txBody>
      </p:sp>
      <p:sp>
        <p:nvSpPr>
          <p:cNvPr id="3" name="직사각형 2"/>
          <p:cNvSpPr/>
          <p:nvPr/>
        </p:nvSpPr>
        <p:spPr>
          <a:xfrm>
            <a:off x="397693" y="1597174"/>
            <a:ext cx="8477639" cy="792088"/>
          </a:xfrm>
          <a:prstGeom prst="rect">
            <a:avLst/>
          </a:prstGeom>
          <a:noFill/>
          <a:ln cmpd="sng">
            <a:solidFill>
              <a:schemeClr val="accent2"/>
            </a:solidFill>
          </a:ln>
          <a:effectLst>
            <a:reflection stA="0" endPos="65000" dist="508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3</a:t>
            </a:fld>
            <a:endParaRPr kumimoji="0" lang="en-US"/>
          </a:p>
        </p:txBody>
      </p:sp>
      <p:pic>
        <p:nvPicPr>
          <p:cNvPr id="3" name="대전MBC알파고뉴스¸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47700"/>
            <a:ext cx="9004300" cy="5065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1501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모서리가 둥근 직사각형 16"/>
          <p:cNvSpPr/>
          <p:nvPr/>
        </p:nvSpPr>
        <p:spPr>
          <a:xfrm>
            <a:off x="501622" y="1252524"/>
            <a:ext cx="7715305" cy="1191431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362" name="Rectangle 2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1" name="_x202987480" descr="EMB000009cc4f9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5364" name="Rectangle 4"/>
          <p:cNvSpPr>
            <a:spLocks noChangeArrowheads="1"/>
          </p:cNvSpPr>
          <p:nvPr/>
        </p:nvSpPr>
        <p:spPr bwMode="auto">
          <a:xfrm>
            <a:off x="0" y="0"/>
            <a:ext cx="184722" cy="3539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36" tIns="45718" rIns="91436" bIns="45718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5363" name="_x202982920" descr="EMB000009cc4f94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" y="457201"/>
            <a:ext cx="2671763" cy="263525"/>
          </a:xfrm>
          <a:prstGeom prst="rect">
            <a:avLst/>
          </a:prstGeom>
          <a:noFill/>
        </p:spPr>
      </p:pic>
      <p:sp>
        <p:nvSpPr>
          <p:cNvPr id="13" name="TextBox 12"/>
          <p:cNvSpPr txBox="1"/>
          <p:nvPr/>
        </p:nvSpPr>
        <p:spPr>
          <a:xfrm>
            <a:off x="501622" y="3998125"/>
            <a:ext cx="7715305" cy="1200325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/>
            <a:r>
              <a:rPr lang="en-US" altLang="ko-KR" sz="2400" dirty="0" smtClean="0"/>
              <a:t>1.1 </a:t>
            </a:r>
            <a:r>
              <a:rPr lang="ko-KR" altLang="en-US" sz="2400" b="1" u="sng" dirty="0"/>
              <a:t>진법에서 각 진수들의 변환을 설명할 수 있다</a:t>
            </a:r>
            <a:r>
              <a:rPr lang="en-US" altLang="ko-KR" sz="2400" b="1" u="sng" dirty="0"/>
              <a:t>.</a:t>
            </a:r>
            <a:endParaRPr lang="ko-KR" altLang="en-US" sz="2400" dirty="0"/>
          </a:p>
          <a:p>
            <a:pPr fontAlgn="base"/>
            <a:endParaRPr lang="ko-KR" altLang="en-US" sz="2400" dirty="0" smtClean="0"/>
          </a:p>
          <a:p>
            <a:pPr fontAlgn="base"/>
            <a:r>
              <a:rPr lang="en-US" altLang="ko-KR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1.2 </a:t>
            </a:r>
            <a:r>
              <a:rPr lang="ko-KR" altLang="en-US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프로그래밍 언어의 데이터 타입을 설명할 수 있다</a:t>
            </a:r>
            <a:r>
              <a:rPr lang="en-US" altLang="ko-KR" sz="2400" dirty="0" smtClean="0">
                <a:solidFill>
                  <a:schemeClr val="tx2">
                    <a:lumMod val="60000"/>
                    <a:lumOff val="40000"/>
                  </a:schemeClr>
                </a:solidFill>
              </a:rPr>
              <a:t>.</a:t>
            </a:r>
            <a:endParaRPr lang="ko-KR" altLang="en-US" sz="2400" dirty="0">
              <a:solidFill>
                <a:schemeClr val="tx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01622" y="1489852"/>
            <a:ext cx="7715305" cy="523216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fontAlgn="base" latinLnBrk="0"/>
            <a:r>
              <a:rPr lang="ko-KR" altLang="en-US" sz="2800" dirty="0" smtClean="0"/>
              <a:t>◆ </a:t>
            </a:r>
            <a:r>
              <a:rPr lang="ko-KR" altLang="en-US" sz="2400" dirty="0" err="1"/>
              <a:t>자바언어를</a:t>
            </a:r>
            <a:r>
              <a:rPr lang="ko-KR" altLang="en-US" sz="2400" dirty="0"/>
              <a:t> 이용하여 </a:t>
            </a:r>
            <a:r>
              <a:rPr lang="ko-KR" altLang="en-US" sz="2400" dirty="0" err="1"/>
              <a:t>기본문법을</a:t>
            </a:r>
            <a:r>
              <a:rPr lang="ko-KR" altLang="en-US" sz="2400" dirty="0"/>
              <a:t> 활용할 수 있다</a:t>
            </a:r>
            <a:r>
              <a:rPr lang="en-US" altLang="ko-KR" sz="2400" dirty="0"/>
              <a:t>.</a:t>
            </a:r>
            <a:endParaRPr lang="ko-KR" altLang="en-US" sz="2400" dirty="0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501622" y="3681416"/>
            <a:ext cx="7786742" cy="178698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/>
          <p:cNvSpPr/>
          <p:nvPr/>
        </p:nvSpPr>
        <p:spPr>
          <a:xfrm>
            <a:off x="1909862" y="195584"/>
            <a:ext cx="4602151" cy="898585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/>
              <a:t>최종수업목표</a:t>
            </a:r>
          </a:p>
        </p:txBody>
      </p:sp>
      <p:sp>
        <p:nvSpPr>
          <p:cNvPr id="12" name="타원 11"/>
          <p:cNvSpPr/>
          <p:nvPr/>
        </p:nvSpPr>
        <p:spPr>
          <a:xfrm>
            <a:off x="1930405" y="2640304"/>
            <a:ext cx="4608512" cy="901086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세부수업목표</a:t>
            </a:r>
            <a:endParaRPr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4252682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5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사전평가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85726" y="1645746"/>
            <a:ext cx="9372874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b="1" dirty="0"/>
              <a:t>선수학습의 프로그래밍 기초</a:t>
            </a:r>
            <a:r>
              <a:rPr lang="en-US" altLang="ko-KR" b="1" dirty="0"/>
              <a:t>, </a:t>
            </a:r>
            <a:r>
              <a:rPr lang="ko-KR" altLang="en-US" b="1" dirty="0"/>
              <a:t>자료 구조</a:t>
            </a:r>
            <a:r>
              <a:rPr lang="en-US" altLang="ko-KR" b="1" dirty="0"/>
              <a:t>, </a:t>
            </a:r>
            <a:r>
              <a:rPr lang="ko-KR" altLang="en-US" b="1" dirty="0"/>
              <a:t>데이터 통신 체계</a:t>
            </a:r>
            <a:endParaRPr lang="ko-KR" altLang="en-US" dirty="0"/>
          </a:p>
          <a:p>
            <a:pPr fontAlgn="base" latinLnBrk="0"/>
            <a:r>
              <a:rPr lang="en-US" altLang="ko-KR" b="1" dirty="0"/>
              <a:t>[</a:t>
            </a:r>
            <a:r>
              <a:rPr lang="ko-KR" altLang="en-US" b="1" dirty="0"/>
              <a:t>프로그래밍 기초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1. </a:t>
            </a:r>
            <a:r>
              <a:rPr lang="ko-KR" altLang="en-US" dirty="0"/>
              <a:t>프로그래밍 기초 언어인 자바의 특징으로 </a:t>
            </a:r>
            <a:r>
              <a:rPr lang="ko-KR" altLang="en-US" b="1" u="sng" dirty="0"/>
              <a:t>틀린</a:t>
            </a:r>
            <a:r>
              <a:rPr lang="ko-KR" altLang="en-US" dirty="0"/>
              <a:t>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 latinLnBrk="0"/>
            <a:r>
              <a:rPr lang="ko-KR" altLang="en-US" dirty="0"/>
              <a:t>① 운영체제 독립적인 언어이다</a:t>
            </a:r>
            <a:r>
              <a:rPr lang="en-US" altLang="ko-KR" dirty="0"/>
              <a:t>. </a:t>
            </a:r>
            <a:endParaRPr lang="ko-KR" altLang="en-US" dirty="0"/>
          </a:p>
          <a:p>
            <a:pPr fontAlgn="base" latinLnBrk="0"/>
            <a:r>
              <a:rPr lang="ko-KR" altLang="en-US" dirty="0"/>
              <a:t>② 객체지향 언어이다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/>
              <a:t>③ 다양한 </a:t>
            </a:r>
            <a:r>
              <a:rPr lang="en-US" altLang="ko-KR" dirty="0"/>
              <a:t>API</a:t>
            </a:r>
            <a:r>
              <a:rPr lang="ko-KR" altLang="en-US" dirty="0"/>
              <a:t>를 제공한다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ko-KR" altLang="en-US" dirty="0"/>
              <a:t>④ 메모리 관리를 수동으로 한다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 latinLnBrk="0"/>
            <a:r>
              <a:rPr lang="en-US" altLang="ko-KR" dirty="0"/>
              <a:t>[</a:t>
            </a:r>
            <a:r>
              <a:rPr lang="ko-KR" altLang="en-US" dirty="0"/>
              <a:t>답 </a:t>
            </a:r>
            <a:r>
              <a:rPr lang="en-US" altLang="ko-KR" dirty="0"/>
              <a:t>:</a:t>
            </a:r>
            <a:r>
              <a:rPr lang="ko-KR" altLang="en-US" dirty="0"/>
              <a:t>　④ 자바의 </a:t>
            </a:r>
            <a:r>
              <a:rPr lang="ko-KR" altLang="en-US" dirty="0" err="1"/>
              <a:t>가상머신</a:t>
            </a:r>
            <a:r>
              <a:rPr lang="ko-KR" altLang="en-US" dirty="0"/>
              <a:t> </a:t>
            </a:r>
            <a:r>
              <a:rPr lang="en-US" altLang="ko-KR" dirty="0"/>
              <a:t>JVM</a:t>
            </a:r>
            <a:r>
              <a:rPr lang="ko-KR" altLang="en-US" dirty="0"/>
              <a:t>에서 메모리를 자동으로 관리한다</a:t>
            </a:r>
            <a:r>
              <a:rPr lang="en-US" altLang="ko-KR" dirty="0"/>
              <a:t>.]</a:t>
            </a:r>
            <a:endParaRPr lang="ko-KR" altLang="en-US" dirty="0"/>
          </a:p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자료 구조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2. </a:t>
            </a:r>
            <a:r>
              <a:rPr lang="ko-KR" altLang="en-US" dirty="0"/>
              <a:t>같은 타입의 데이터 여러 개를 연속된 데이터 하나로 다루는 것은 무엇이라고 하는가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 latinLnBrk="0"/>
            <a:r>
              <a:rPr lang="en-US" altLang="ko-KR" dirty="0"/>
              <a:t>[</a:t>
            </a:r>
            <a:r>
              <a:rPr lang="ko-KR" altLang="en-US" dirty="0"/>
              <a:t>답 </a:t>
            </a:r>
            <a:r>
              <a:rPr lang="en-US" altLang="ko-KR" dirty="0"/>
              <a:t>:</a:t>
            </a:r>
            <a:r>
              <a:rPr lang="ko-KR" altLang="en-US" dirty="0"/>
              <a:t>　배열 </a:t>
            </a:r>
            <a:r>
              <a:rPr lang="en-US" altLang="ko-KR" dirty="0"/>
              <a:t>]</a:t>
            </a:r>
            <a:endParaRPr lang="ko-KR" altLang="en-US" dirty="0"/>
          </a:p>
          <a:p>
            <a:pPr fontAlgn="base"/>
            <a:r>
              <a:rPr lang="en-US" altLang="ko-KR" b="1" dirty="0"/>
              <a:t>[</a:t>
            </a:r>
            <a:r>
              <a:rPr lang="ko-KR" altLang="en-US" b="1" dirty="0"/>
              <a:t>데이터 통신 체계</a:t>
            </a:r>
            <a:r>
              <a:rPr lang="en-US" altLang="ko-KR" b="1" dirty="0"/>
              <a:t>]</a:t>
            </a:r>
            <a:endParaRPr lang="ko-KR" altLang="en-US" dirty="0"/>
          </a:p>
          <a:p>
            <a:pPr fontAlgn="base" latinLnBrk="0"/>
            <a:r>
              <a:rPr lang="en-US" altLang="ko-KR" dirty="0"/>
              <a:t>3. </a:t>
            </a:r>
            <a:r>
              <a:rPr lang="ko-KR" altLang="en-US" dirty="0"/>
              <a:t>국제표준화기구</a:t>
            </a:r>
            <a:r>
              <a:rPr lang="en-US" altLang="ko-KR" dirty="0"/>
              <a:t>(ISO)</a:t>
            </a:r>
            <a:r>
              <a:rPr lang="ko-KR" altLang="en-US" dirty="0"/>
              <a:t>에서 컴퓨터 네트워크 프로토콜 디자인과 통신을 위해 개발한 모델은 무엇인가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 latinLnBrk="0"/>
            <a:r>
              <a:rPr lang="en-US" altLang="ko-KR" dirty="0"/>
              <a:t>[</a:t>
            </a:r>
            <a:r>
              <a:rPr lang="ko-KR" altLang="en-US" dirty="0"/>
              <a:t>답 </a:t>
            </a:r>
            <a:r>
              <a:rPr lang="en-US" altLang="ko-KR" dirty="0"/>
              <a:t>:</a:t>
            </a:r>
            <a:r>
              <a:rPr lang="ko-KR" altLang="en-US" dirty="0"/>
              <a:t>　</a:t>
            </a:r>
            <a:r>
              <a:rPr lang="en-US" altLang="ko-KR" dirty="0"/>
              <a:t>OSI 7 layer Model</a:t>
            </a:r>
            <a:r>
              <a:rPr lang="ko-KR" altLang="en-US" dirty="0"/>
              <a:t> </a:t>
            </a:r>
            <a:r>
              <a:rPr lang="en-US" altLang="ko-KR" dirty="0"/>
              <a:t>]</a:t>
            </a:r>
            <a:endParaRPr lang="ko-KR" altLang="en-US" dirty="0"/>
          </a:p>
          <a:p>
            <a:endParaRPr lang="ko-KR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6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15313753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7</a:t>
            </a:fld>
            <a:endParaRPr kumimoji="0" lang="en-US"/>
          </a:p>
        </p:txBody>
      </p:sp>
    </p:spTree>
    <p:extLst>
      <p:ext uri="{BB962C8B-B14F-4D97-AF65-F5344CB8AC3E}">
        <p14:creationId xmlns:p14="http://schemas.microsoft.com/office/powerpoint/2010/main" val="699714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8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dirty="0" smtClean="0"/>
              <a:t>형성평가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237134"/>
            <a:ext cx="8086599" cy="4248472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46026" y="1381874"/>
            <a:ext cx="7560083" cy="24468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altLang="ko-KR" dirty="0" smtClean="0"/>
          </a:p>
          <a:p>
            <a:pPr fontAlgn="base"/>
            <a:r>
              <a:rPr lang="en-US" altLang="ko-KR" dirty="0"/>
              <a:t>1. </a:t>
            </a:r>
            <a:r>
              <a:rPr lang="ko-KR" altLang="en-US" dirty="0"/>
              <a:t>진수 종류에 따른 설명이 </a:t>
            </a:r>
            <a:r>
              <a:rPr lang="ko-KR" altLang="en-US" b="1" u="sng" dirty="0"/>
              <a:t>틀린</a:t>
            </a:r>
            <a:r>
              <a:rPr lang="ko-KR" altLang="en-US" dirty="0"/>
              <a:t> 것은</a:t>
            </a:r>
            <a:r>
              <a:rPr lang="en-US" altLang="ko-KR" dirty="0"/>
              <a:t>?</a:t>
            </a:r>
            <a:endParaRPr lang="ko-KR" altLang="en-US" dirty="0"/>
          </a:p>
          <a:p>
            <a:pPr fontAlgn="base"/>
            <a:r>
              <a:rPr lang="ko-KR" altLang="en-US" dirty="0"/>
              <a:t>① </a:t>
            </a:r>
            <a:r>
              <a:rPr lang="en-US" altLang="ko-KR" dirty="0"/>
              <a:t>2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과 </a:t>
            </a:r>
            <a:r>
              <a:rPr lang="en-US" altLang="ko-KR" dirty="0"/>
              <a:t>1</a:t>
            </a:r>
            <a:r>
              <a:rPr lang="ko-KR" altLang="en-US" dirty="0"/>
              <a:t>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② </a:t>
            </a:r>
            <a:r>
              <a:rPr lang="en-US" altLang="ko-KR" dirty="0"/>
              <a:t>8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7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③ </a:t>
            </a:r>
            <a:r>
              <a:rPr lang="en-US" altLang="ko-KR" dirty="0"/>
              <a:t>10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9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r>
              <a:rPr lang="ko-KR" altLang="en-US" dirty="0"/>
              <a:t>④ </a:t>
            </a:r>
            <a:r>
              <a:rPr lang="en-US" altLang="ko-KR" dirty="0"/>
              <a:t>16</a:t>
            </a:r>
            <a:r>
              <a:rPr lang="ko-KR" altLang="en-US" dirty="0"/>
              <a:t>진수 </a:t>
            </a:r>
            <a:r>
              <a:rPr lang="en-US" altLang="ko-KR" dirty="0"/>
              <a:t>: 0</a:t>
            </a:r>
            <a:r>
              <a:rPr lang="ko-KR" altLang="en-US" dirty="0"/>
              <a:t>부터 </a:t>
            </a:r>
            <a:r>
              <a:rPr lang="en-US" altLang="ko-KR" dirty="0"/>
              <a:t>15</a:t>
            </a:r>
            <a:r>
              <a:rPr lang="ko-KR" altLang="en-US" dirty="0"/>
              <a:t>까지의 숫자로 이루어져 있다</a:t>
            </a:r>
            <a:r>
              <a:rPr lang="en-US" altLang="ko-KR" dirty="0"/>
              <a:t>.</a:t>
            </a:r>
            <a:endParaRPr lang="ko-KR" altLang="en-US" dirty="0"/>
          </a:p>
          <a:p>
            <a:pPr fontAlgn="base"/>
            <a:endParaRPr lang="ko-KR" altLang="en-US" dirty="0"/>
          </a:p>
          <a:p>
            <a:pPr fontAlgn="base" latinLnBrk="0"/>
            <a:r>
              <a:rPr lang="en-US" altLang="ko-KR" dirty="0"/>
              <a:t>[</a:t>
            </a:r>
            <a:r>
              <a:rPr lang="ko-KR" altLang="en-US" dirty="0"/>
              <a:t>답 </a:t>
            </a:r>
            <a:r>
              <a:rPr lang="en-US" altLang="ko-KR" dirty="0" smtClean="0"/>
              <a:t>:</a:t>
            </a:r>
            <a:r>
              <a:rPr lang="ko-KR" altLang="en-US" dirty="0"/>
              <a:t> </a:t>
            </a:r>
            <a:r>
              <a:rPr lang="ko-KR" altLang="en-US" dirty="0" smtClean="0"/>
              <a:t>④ </a:t>
            </a:r>
            <a:r>
              <a:rPr lang="en-US" altLang="ko-KR" dirty="0"/>
              <a:t>16</a:t>
            </a:r>
            <a:r>
              <a:rPr lang="ko-KR" altLang="en-US" dirty="0"/>
              <a:t>진수는 </a:t>
            </a:r>
            <a:r>
              <a:rPr lang="en-US" altLang="ko-KR" dirty="0"/>
              <a:t>9 </a:t>
            </a:r>
            <a:r>
              <a:rPr lang="ko-KR" altLang="en-US" dirty="0"/>
              <a:t>다음으로 </a:t>
            </a:r>
            <a:r>
              <a:rPr lang="en-US" altLang="ko-KR" dirty="0"/>
              <a:t>10 </a:t>
            </a:r>
            <a:r>
              <a:rPr lang="ko-KR" altLang="en-US" dirty="0"/>
              <a:t>이 아닌 알파벳 </a:t>
            </a:r>
            <a:r>
              <a:rPr lang="en-US" altLang="ko-KR" dirty="0"/>
              <a:t>a</a:t>
            </a:r>
            <a:r>
              <a:rPr lang="ko-KR" altLang="en-US" dirty="0"/>
              <a:t>부터 </a:t>
            </a:r>
            <a:r>
              <a:rPr lang="en-US" altLang="ko-KR" dirty="0"/>
              <a:t>f</a:t>
            </a:r>
            <a:r>
              <a:rPr lang="ko-KR" altLang="en-US" dirty="0"/>
              <a:t>까지 할당이 된다</a:t>
            </a:r>
            <a:r>
              <a:rPr lang="en-US" altLang="ko-KR" dirty="0"/>
              <a:t>.</a:t>
            </a:r>
            <a:endParaRPr lang="ko-KR" altLang="en-US" dirty="0"/>
          </a:p>
          <a:p>
            <a:endParaRPr lang="ko-KR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4" name="TextBox 33"/>
              <p:cNvSpPr txBox="1"/>
              <p:nvPr/>
            </p:nvSpPr>
            <p:spPr>
              <a:xfrm>
                <a:off x="846026" y="3685407"/>
                <a:ext cx="7410719" cy="192360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ko-KR" dirty="0" smtClean="0"/>
              </a:p>
              <a:p>
                <a:pPr fontAlgn="base"/>
                <a:r>
                  <a:rPr lang="en-US" altLang="ko-KR" dirty="0"/>
                  <a:t>2. </a:t>
                </a:r>
                <a:r>
                  <a:rPr lang="ko-KR" altLang="en-US" dirty="0"/>
                  <a:t>다음 이진수 </a:t>
                </a:r>
                <a:r>
                  <a:rPr lang="en-US" altLang="ko-KR" dirty="0"/>
                  <a:t>0000 1110</a:t>
                </a:r>
                <a:r>
                  <a:rPr lang="ko-KR" altLang="en-US" dirty="0"/>
                  <a:t>를 </a:t>
                </a:r>
                <a:r>
                  <a:rPr lang="en-US" altLang="ko-KR" dirty="0"/>
                  <a:t>10</a:t>
                </a:r>
                <a:r>
                  <a:rPr lang="ko-KR" altLang="en-US" dirty="0"/>
                  <a:t>진수로 </a:t>
                </a:r>
                <a:r>
                  <a:rPr lang="ko-KR" altLang="en-US" b="1" u="sng" dirty="0"/>
                  <a:t>맞게</a:t>
                </a:r>
                <a:r>
                  <a:rPr lang="ko-KR" altLang="en-US" dirty="0"/>
                  <a:t> 표현한 것은</a:t>
                </a:r>
                <a:r>
                  <a:rPr lang="en-US" altLang="ko-KR" dirty="0"/>
                  <a:t>?</a:t>
                </a:r>
                <a:endParaRPr lang="ko-KR" altLang="en-US" dirty="0"/>
              </a:p>
              <a:p>
                <a:pPr fontAlgn="base"/>
                <a:r>
                  <a:rPr lang="ko-KR" altLang="en-US" dirty="0"/>
                  <a:t>① </a:t>
                </a:r>
                <a:r>
                  <a:rPr lang="en-US" altLang="ko-KR" dirty="0" smtClean="0"/>
                  <a:t>11   </a:t>
                </a:r>
                <a:r>
                  <a:rPr lang="ko-KR" altLang="en-US" dirty="0" smtClean="0"/>
                  <a:t>② </a:t>
                </a:r>
                <a:r>
                  <a:rPr lang="en-US" altLang="ko-KR" dirty="0" smtClean="0"/>
                  <a:t>12   </a:t>
                </a:r>
                <a:r>
                  <a:rPr lang="ko-KR" altLang="en-US" dirty="0" smtClean="0"/>
                  <a:t>③ </a:t>
                </a:r>
                <a:r>
                  <a:rPr lang="en-US" altLang="ko-KR" dirty="0" smtClean="0"/>
                  <a:t>13   </a:t>
                </a:r>
                <a:r>
                  <a:rPr lang="ko-KR" altLang="en-US" dirty="0" smtClean="0"/>
                  <a:t>④ </a:t>
                </a:r>
                <a:r>
                  <a:rPr lang="en-US" altLang="ko-KR" dirty="0"/>
                  <a:t>14</a:t>
                </a:r>
                <a:endParaRPr lang="ko-KR" altLang="en-US" dirty="0"/>
              </a:p>
              <a:p>
                <a:pPr fontAlgn="base"/>
                <a:endParaRPr lang="ko-KR" altLang="en-US" dirty="0"/>
              </a:p>
              <a:p>
                <a:r>
                  <a:rPr lang="en-US" altLang="ko-KR" dirty="0"/>
                  <a:t>[</a:t>
                </a:r>
                <a:r>
                  <a:rPr lang="ko-KR" altLang="en-US" dirty="0"/>
                  <a:t>답 </a:t>
                </a:r>
                <a:r>
                  <a:rPr lang="en-US" altLang="ko-KR" dirty="0" smtClean="0"/>
                  <a:t>:</a:t>
                </a:r>
                <a:r>
                  <a:rPr lang="ko-KR" altLang="en-US" dirty="0" smtClean="0"/>
                  <a:t>④ </a:t>
                </a:r>
                <a:r>
                  <a:rPr lang="ko-KR" altLang="en-US" dirty="0"/>
                  <a:t>끝의 숫자 </a:t>
                </a:r>
                <a:r>
                  <a:rPr lang="en-US" altLang="ko-KR" dirty="0"/>
                  <a:t>1110 </a:t>
                </a:r>
                <a:r>
                  <a:rPr lang="ko-KR" altLang="en-US" dirty="0"/>
                  <a:t>의 각 자리의 </a:t>
                </a:r>
                <a:r>
                  <a:rPr lang="en-US" altLang="ko-KR" dirty="0"/>
                  <a:t>2</a:t>
                </a:r>
                <a:r>
                  <a:rPr lang="ko-KR" altLang="en-US" dirty="0"/>
                  <a:t>의 거듭제곱의 </a:t>
                </a:r>
                <a:r>
                  <a:rPr lang="ko-KR" altLang="en-US" dirty="0" smtClean="0"/>
                  <a:t>의미가</a:t>
                </a:r>
                <a:r>
                  <a:rPr lang="en-US" altLang="ko-KR" dirty="0" smtClean="0"/>
                  <a:t>,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,</m:t>
                    </m:r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altLang="ko-KR" dirty="0" smtClean="0"/>
                  <a:t>,</a:t>
                </a:r>
                <a:r>
                  <a:rPr lang="en-US" altLang="ko-K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altLang="ko-K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ko-KR" i="1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endParaRPr lang="en-US" altLang="ko-KR" dirty="0" smtClean="0"/>
              </a:p>
              <a:p>
                <a:r>
                  <a:rPr lang="ko-KR" altLang="en-US" dirty="0" smtClean="0"/>
                  <a:t>           따라서</a:t>
                </a:r>
                <a:r>
                  <a:rPr lang="en-US" altLang="ko-KR" dirty="0"/>
                  <a:t>, </a:t>
                </a:r>
                <a:r>
                  <a:rPr lang="ko-KR" altLang="en-US" dirty="0" smtClean="0"/>
                  <a:t>각 </a:t>
                </a:r>
                <a:r>
                  <a:rPr lang="ko-KR" altLang="en-US" dirty="0"/>
                  <a:t>자리의 숫자를 더한 값인 </a:t>
                </a:r>
                <a:r>
                  <a:rPr lang="en-US" altLang="ko-KR" dirty="0"/>
                  <a:t>14</a:t>
                </a:r>
                <a:r>
                  <a:rPr lang="ko-KR" altLang="en-US" dirty="0"/>
                  <a:t>가 된다</a:t>
                </a:r>
                <a:r>
                  <a:rPr lang="en-US" altLang="ko-KR" dirty="0"/>
                  <a:t>.</a:t>
                </a:r>
                <a:endParaRPr lang="ko-KR" altLang="en-US" dirty="0"/>
              </a:p>
              <a:p>
                <a:endParaRPr lang="ko-KR" altLang="en-US" dirty="0"/>
              </a:p>
            </p:txBody>
          </p:sp>
        </mc:Choice>
        <mc:Fallback>
          <p:sp>
            <p:nvSpPr>
              <p:cNvPr id="34" name="TextBox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46026" y="3685407"/>
                <a:ext cx="7410719" cy="1923604"/>
              </a:xfrm>
              <a:prstGeom prst="rect">
                <a:avLst/>
              </a:prstGeom>
              <a:blipFill>
                <a:blip r:embed="rId2"/>
                <a:stretch>
                  <a:fillRect l="-576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789106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42FDE4-A7DD-41A7-A0A6-9B649FB43336}" type="slidenum">
              <a:rPr kumimoji="0" lang="en-US" smtClean="0"/>
              <a:pPr/>
              <a:t>9</a:t>
            </a:fld>
            <a:endParaRPr kumimoji="0" lang="en-US"/>
          </a:p>
        </p:txBody>
      </p:sp>
      <p:sp>
        <p:nvSpPr>
          <p:cNvPr id="3" name="타원 2"/>
          <p:cNvSpPr/>
          <p:nvPr/>
        </p:nvSpPr>
        <p:spPr>
          <a:xfrm>
            <a:off x="2989982" y="229022"/>
            <a:ext cx="3174713" cy="916072"/>
          </a:xfrm>
          <a:prstGeom prst="ellipse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 latinLnBrk="0"/>
            <a:r>
              <a:rPr lang="ko-KR" altLang="en-US" sz="4000" smtClean="0"/>
              <a:t>핵심정리</a:t>
            </a:r>
            <a:endParaRPr lang="ko-KR" altLang="en-US" sz="4000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520006" y="1525166"/>
            <a:ext cx="8086599" cy="396044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829742" y="2461270"/>
            <a:ext cx="7488832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/>
              <a:t>ㅇㅇㅇㅇㅇㅇ</a:t>
            </a:r>
            <a:endParaRPr lang="en-US" altLang="ko-KR" dirty="0" smtClean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6599226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광장">
  <a:themeElements>
    <a:clrScheme name="광장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광장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광장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광장">
    <a:dk1>
      <a:sysClr val="windowText" lastClr="000000"/>
    </a:dk1>
    <a:lt1>
      <a:sysClr val="window" lastClr="FFFFFF"/>
    </a:lt1>
    <a:dk2>
      <a:srgbClr val="464646"/>
    </a:dk2>
    <a:lt2>
      <a:srgbClr val="DEF5FA"/>
    </a:lt2>
    <a:accent1>
      <a:srgbClr val="2DA2BF"/>
    </a:accent1>
    <a:accent2>
      <a:srgbClr val="DA1F28"/>
    </a:accent2>
    <a:accent3>
      <a:srgbClr val="EB641B"/>
    </a:accent3>
    <a:accent4>
      <a:srgbClr val="39639D"/>
    </a:accent4>
    <a:accent5>
      <a:srgbClr val="474B78"/>
    </a:accent5>
    <a:accent6>
      <a:srgbClr val="7D3C4A"/>
    </a:accent6>
    <a:hlink>
      <a:srgbClr val="FF8119"/>
    </a:hlink>
    <a:folHlink>
      <a:srgbClr val="44B9E8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5701</TotalTime>
  <Words>224</Words>
  <Application>Microsoft Office PowerPoint</Application>
  <PresentationFormat>사용자 지정</PresentationFormat>
  <Paragraphs>50</Paragraphs>
  <Slides>9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7" baseType="lpstr">
      <vt:lpstr>맑은 고딕</vt:lpstr>
      <vt:lpstr>Arial</vt:lpstr>
      <vt:lpstr>Cambria Math</vt:lpstr>
      <vt:lpstr>Lucida Sans Unicode</vt:lpstr>
      <vt:lpstr>Verdana</vt:lpstr>
      <vt:lpstr>Wingdings 2</vt:lpstr>
      <vt:lpstr>Wingdings 3</vt:lpstr>
      <vt:lpstr>광장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sunyoung4</dc:creator>
  <cp:lastModifiedBy>LEE SANGUONG</cp:lastModifiedBy>
  <cp:revision>321</cp:revision>
  <cp:lastPrinted>2019-08-08T08:20:06Z</cp:lastPrinted>
  <dcterms:created xsi:type="dcterms:W3CDTF">2015-01-23T05:52:34Z</dcterms:created>
  <dcterms:modified xsi:type="dcterms:W3CDTF">2019-09-19T02:57:24Z</dcterms:modified>
</cp:coreProperties>
</file>

<file path=docProps/thumbnail.jpeg>
</file>